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0" r:id="rId5"/>
    <p:sldId id="268" r:id="rId6"/>
    <p:sldId id="259" r:id="rId7"/>
    <p:sldId id="279" r:id="rId8"/>
    <p:sldId id="264" r:id="rId9"/>
    <p:sldId id="278" r:id="rId10"/>
    <p:sldId id="270" r:id="rId11"/>
    <p:sldId id="266" r:id="rId12"/>
    <p:sldId id="263" r:id="rId13"/>
    <p:sldId id="269" r:id="rId14"/>
    <p:sldId id="271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FBF28-8A8F-1D95-D609-38556BAA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71020-A502-985F-DD16-F378F065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1ADF8-CF85-C7F2-A407-E0045CFD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9F19DF-C6C6-4F75-9A4A-9A3D8E7E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difference</a:t>
            </a:r>
            <a:endParaRPr lang="en-US" noProof="0" dirty="0"/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145DC384-179D-4D98-BDFC-0F504A18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FA148-4B5C-9769-9B41-D3487C4F35F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79569" y="2140322"/>
            <a:ext cx="4993148" cy="448769"/>
          </a:xfrm>
        </p:spPr>
        <p:txBody>
          <a:bodyPr/>
          <a:lstStyle/>
          <a:p>
            <a:r>
              <a:rPr lang="en-IN" dirty="0"/>
              <a:t>Normal string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D2528C-A8A4-46ED-69F7-EB60125DDDD1}"/>
              </a:ext>
            </a:extLst>
          </p:cNvPr>
          <p:cNvSpPr txBox="1"/>
          <p:nvPr/>
        </p:nvSpPr>
        <p:spPr>
          <a:xfrm>
            <a:off x="1589314" y="2250537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cap="all" spc="200" dirty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rPr>
              <a:t>byte string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142A0A-21C9-5F6D-8DC7-63CB2AAB5C6D}"/>
              </a:ext>
            </a:extLst>
          </p:cNvPr>
          <p:cNvSpPr txBox="1"/>
          <p:nvPr/>
        </p:nvSpPr>
        <p:spPr>
          <a:xfrm>
            <a:off x="7511142" y="2455264"/>
            <a:ext cx="42454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Definition</a:t>
            </a:r>
            <a:r>
              <a:rPr lang="en-US" sz="2000" dirty="0">
                <a:solidFill>
                  <a:schemeClr val="bg1"/>
                </a:solidFill>
              </a:rPr>
              <a:t>: Normal strings in Python are sequences of characters represented in Unicode. This allows them to store characters from various languages and symbol sets.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8E472D-BF57-4C84-3651-F0E8E622CD67}"/>
              </a:ext>
            </a:extLst>
          </p:cNvPr>
          <p:cNvSpPr txBox="1"/>
          <p:nvPr/>
        </p:nvSpPr>
        <p:spPr>
          <a:xfrm>
            <a:off x="1547261" y="2609153"/>
            <a:ext cx="4365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Definition</a:t>
            </a:r>
            <a:r>
              <a:rPr lang="en-US" sz="2000" dirty="0">
                <a:solidFill>
                  <a:schemeClr val="bg1"/>
                </a:solidFill>
              </a:rPr>
              <a:t>: Byte strings are sequences of bytes (8-bit values), used to represent raw binary data or encoded text.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6101639-B98B-4290-81F2-6592D5FA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8E362-5D5F-D04D-0EAA-608B1960ACC7}"/>
              </a:ext>
            </a:extLst>
          </p:cNvPr>
          <p:cNvSpPr txBox="1"/>
          <p:nvPr/>
        </p:nvSpPr>
        <p:spPr>
          <a:xfrm>
            <a:off x="1230086" y="2003407"/>
            <a:ext cx="5105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Definition</a:t>
            </a:r>
            <a:r>
              <a:rPr lang="en-US" sz="2000" dirty="0">
                <a:solidFill>
                  <a:schemeClr val="bg1"/>
                </a:solidFill>
              </a:rPr>
              <a:t>: Encoding is the process of converting a string (text) into a specific format for storage or transmission. This transformation is typically to a byte representation, making it suitable for various operations, such as saving to a file or sending over a network.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2B52D-ACD8-C847-CB03-1FBF1553178D}"/>
              </a:ext>
            </a:extLst>
          </p:cNvPr>
          <p:cNvSpPr txBox="1"/>
          <p:nvPr/>
        </p:nvSpPr>
        <p:spPr>
          <a:xfrm>
            <a:off x="6792685" y="1905000"/>
            <a:ext cx="47570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Definition</a:t>
            </a:r>
            <a:r>
              <a:rPr lang="en-US" sz="2000" dirty="0">
                <a:solidFill>
                  <a:schemeClr val="bg1"/>
                </a:solidFill>
              </a:rPr>
              <a:t>: Decoding is the reverse process of encoding, where byte data is converted back into a string format. This is necessary when reading binary data that represents text.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E5E0C-6540-DE86-AC7E-1362A0E5AB63}"/>
              </a:ext>
            </a:extLst>
          </p:cNvPr>
          <p:cNvSpPr txBox="1"/>
          <p:nvPr/>
        </p:nvSpPr>
        <p:spPr>
          <a:xfrm>
            <a:off x="1230086" y="1566446"/>
            <a:ext cx="3331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cap="all" spc="200" dirty="0">
                <a:solidFill>
                  <a:schemeClr val="accent5"/>
                </a:solidFill>
                <a:latin typeface="+mj-lt"/>
              </a:rPr>
              <a:t>Encoding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88C0B-2C6B-DD20-9C52-48B24CAEFCE0}"/>
              </a:ext>
            </a:extLst>
          </p:cNvPr>
          <p:cNvSpPr txBox="1"/>
          <p:nvPr/>
        </p:nvSpPr>
        <p:spPr>
          <a:xfrm>
            <a:off x="6792685" y="1453791"/>
            <a:ext cx="3331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cap="all" spc="200" dirty="0">
                <a:solidFill>
                  <a:schemeClr val="accent5"/>
                </a:solidFill>
                <a:latin typeface="+mj-lt"/>
              </a:rPr>
              <a:t>decoding</a:t>
            </a:r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Janhavi Ganorkar​​</a:t>
            </a:r>
          </a:p>
          <a:p>
            <a:r>
              <a:rPr lang="en-US" dirty="0"/>
              <a:t>29-10-2024</a:t>
            </a:r>
          </a:p>
          <a:p>
            <a:r>
              <a:rPr lang="en-US" dirty="0"/>
              <a:t>janhaviganorkar12@gmail.com​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Inner working of python</a:t>
            </a:r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US" dirty="0"/>
              <a:t>How python work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63762" y="2994660"/>
            <a:ext cx="1975104" cy="868680"/>
          </a:xfrm>
        </p:spPr>
        <p:txBody>
          <a:bodyPr/>
          <a:lstStyle/>
          <a:p>
            <a:r>
              <a:rPr lang="en-US" dirty="0"/>
              <a:t>Python script 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532EFC-CCA5-6396-D22D-58DC90940A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31790" y="2981050"/>
            <a:ext cx="1975104" cy="868680"/>
          </a:xfrm>
        </p:spPr>
        <p:txBody>
          <a:bodyPr/>
          <a:lstStyle/>
          <a:p>
            <a:r>
              <a:rPr lang="en-IN" dirty="0" err="1"/>
              <a:t>pvm</a:t>
            </a:r>
            <a:endParaRPr lang="en-IN" dirty="0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7319C914-DE3F-91B5-8AC3-720C5167F452}"/>
              </a:ext>
            </a:extLst>
          </p:cNvPr>
          <p:cNvSpPr txBox="1">
            <a:spLocks/>
          </p:cNvSpPr>
          <p:nvPr/>
        </p:nvSpPr>
        <p:spPr>
          <a:xfrm>
            <a:off x="4997776" y="2936419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Byte code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F12F0E-3CBB-48D6-ECAD-24434F308370}"/>
              </a:ext>
            </a:extLst>
          </p:cNvPr>
          <p:cNvCxnSpPr>
            <a:cxnSpLocks/>
          </p:cNvCxnSpPr>
          <p:nvPr/>
        </p:nvCxnSpPr>
        <p:spPr>
          <a:xfrm>
            <a:off x="3581400" y="3429000"/>
            <a:ext cx="1306286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DB31B3-E030-4B28-2FA1-18FF8CEEAD9F}"/>
              </a:ext>
            </a:extLst>
          </p:cNvPr>
          <p:cNvCxnSpPr>
            <a:cxnSpLocks/>
          </p:cNvCxnSpPr>
          <p:nvPr/>
        </p:nvCxnSpPr>
        <p:spPr>
          <a:xfrm>
            <a:off x="7082970" y="3429000"/>
            <a:ext cx="1306286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06050" y="887967"/>
            <a:ext cx="3120348" cy="564591"/>
          </a:xfrm>
        </p:spPr>
        <p:txBody>
          <a:bodyPr>
            <a:normAutofit/>
          </a:bodyPr>
          <a:lstStyle/>
          <a:p>
            <a:r>
              <a:rPr lang="en-IN" dirty="0"/>
              <a:t>Mathematical Functions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807946"/>
            <a:ext cx="3339401" cy="724631"/>
          </a:xfrm>
        </p:spPr>
        <p:txBody>
          <a:bodyPr>
            <a:normAutofit/>
          </a:bodyPr>
          <a:lstStyle/>
          <a:p>
            <a:r>
              <a:rPr lang="en-IN" dirty="0"/>
              <a:t>Input/Output Functions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27152" y="1452558"/>
            <a:ext cx="3339402" cy="3454692"/>
          </a:xfrm>
        </p:spPr>
        <p:txBody>
          <a:bodyPr>
            <a:normAutofit/>
          </a:bodyPr>
          <a:lstStyle/>
          <a:p>
            <a:r>
              <a:rPr lang="en-US" dirty="0"/>
              <a:t>For performing basic</a:t>
            </a:r>
          </a:p>
          <a:p>
            <a:r>
              <a:rPr lang="en-US" dirty="0"/>
              <a:t>calculations and numeric </a:t>
            </a:r>
          </a:p>
          <a:p>
            <a:r>
              <a:rPr lang="en-US" dirty="0"/>
              <a:t>operations.</a:t>
            </a:r>
          </a:p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94710" y="1423242"/>
            <a:ext cx="2859090" cy="1475319"/>
          </a:xfrm>
        </p:spPr>
        <p:txBody>
          <a:bodyPr/>
          <a:lstStyle/>
          <a:p>
            <a:r>
              <a:rPr lang="en-US" dirty="0"/>
              <a:t>For handling user input and displaying output.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49494" y="3252908"/>
            <a:ext cx="2859089" cy="365125"/>
          </a:xfrm>
        </p:spPr>
        <p:txBody>
          <a:bodyPr>
            <a:noAutofit/>
          </a:bodyPr>
          <a:lstStyle/>
          <a:p>
            <a:r>
              <a:rPr lang="en-IN" dirty="0"/>
              <a:t>Data Structure Functions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94710" y="3246436"/>
            <a:ext cx="2859090" cy="365125"/>
          </a:xfrm>
        </p:spPr>
        <p:txBody>
          <a:bodyPr/>
          <a:lstStyle/>
          <a:p>
            <a:r>
              <a:rPr lang="en-IN" dirty="0"/>
              <a:t>String Functions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25">
            <a:extLst>
              <a:ext uri="{FF2B5EF4-FFF2-40B4-BE49-F238E27FC236}">
                <a16:creationId xmlns:a16="http://schemas.microsoft.com/office/drawing/2014/main" id="{9F0B707B-DD28-6AA9-63EC-4B5B815521B9}"/>
              </a:ext>
            </a:extLst>
          </p:cNvPr>
          <p:cNvSpPr txBox="1">
            <a:spLocks/>
          </p:cNvSpPr>
          <p:nvPr/>
        </p:nvSpPr>
        <p:spPr>
          <a:xfrm>
            <a:off x="826199" y="887967"/>
            <a:ext cx="2743201" cy="1070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Type Conversion Functions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B8543-EAD0-D170-7A82-DC6A1B038EE1}"/>
              </a:ext>
            </a:extLst>
          </p:cNvPr>
          <p:cNvSpPr txBox="1"/>
          <p:nvPr/>
        </p:nvSpPr>
        <p:spPr>
          <a:xfrm>
            <a:off x="749999" y="3161234"/>
            <a:ext cx="1970314" cy="53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dirty="0"/>
              <a:t>Utility Functions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D4DABE5-A555-6698-0CC7-A8D1E4224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152" y="2347660"/>
            <a:ext cx="2103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abs()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round()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min()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max()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sum()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D48EB174-2CFE-069F-51A0-457A5452D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6711" y="2072072"/>
            <a:ext cx="20423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print()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input()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open()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16DD-08DF-B759-D92B-474D1F773BA0}"/>
              </a:ext>
            </a:extLst>
          </p:cNvPr>
          <p:cNvSpPr txBox="1"/>
          <p:nvPr/>
        </p:nvSpPr>
        <p:spPr>
          <a:xfrm>
            <a:off x="826199" y="1491738"/>
            <a:ext cx="221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2"/>
                </a:solidFill>
              </a:rPr>
              <a:t>For converting data types. 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CEFC18D-8EA1-8E03-F70F-FE898BC1B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99291"/>
            <a:ext cx="19920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int()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float()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str()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list()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dict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B9735D0A-263F-7639-F53A-BBEFC1C25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587" y="3939871"/>
            <a:ext cx="2741274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 working with collections, like sets, lists, and dictionaries.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len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sorted()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enumerate()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zip()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reversed()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B9A3C8F8-3B00-6EEB-95A1-D4AF0C0C6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98" y="3925605"/>
            <a:ext cx="288700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 introspection, memory management, and code execution.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id()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type()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isinstance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eval()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exec()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7DBD0857-3A78-D0A9-1A5A-1F6123E19DEF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 bwMode="auto">
          <a:xfrm>
            <a:off x="8577384" y="3814404"/>
            <a:ext cx="2093843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Functions for encoding,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formatting,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evaluating expressions.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format()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repr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ascii()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9D1C1-2843-4181-3291-F2FC1B8A9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80EA00C-C652-629C-BF55-CB2C59AAAD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007940" y="1954210"/>
            <a:ext cx="2859090" cy="365125"/>
          </a:xfrm>
        </p:spPr>
        <p:txBody>
          <a:bodyPr>
            <a:normAutofit fontScale="92500"/>
          </a:bodyPr>
          <a:lstStyle/>
          <a:p>
            <a:r>
              <a:rPr lang="en-IN" dirty="0"/>
              <a:t>Iterator Functions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FA978-8CF6-4CE5-3750-C49D06DD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B3EB0-2B27-214B-FEE5-126EC7E6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44A1F-4AE9-3513-947C-5AFD0AF9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2F0F9F35-5792-0E47-37E6-89D1E1D83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940" y="2284908"/>
            <a:ext cx="34240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For handling and creating iterators.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range()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filter()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map()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next()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12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n-ea"/>
                <a:cs typeface="+mn-cs"/>
              </a:rPr>
              <a:t>Loops in python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loop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324" y="2806964"/>
            <a:ext cx="2693128" cy="9916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While loop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032CAE6-162A-406E-ADF7-B962187D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E635D0-1405-4769-AE67-756AE3CA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DCA9B4D8-B214-2D07-C21B-C291E307F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250" y="3882532"/>
            <a:ext cx="356476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for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loop is used to iterate over a sequence (like a list, tuple, dictionary, set, or string) or any other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</a:rPr>
              <a:t>iterable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object.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4B7775-4EED-6FEB-2123-48FEEE9ACB51}"/>
              </a:ext>
            </a:extLst>
          </p:cNvPr>
          <p:cNvSpPr txBox="1"/>
          <p:nvPr/>
        </p:nvSpPr>
        <p:spPr>
          <a:xfrm>
            <a:off x="9454748" y="2805444"/>
            <a:ext cx="223157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kern="0" cap="all" spc="400" dirty="0">
                <a:solidFill>
                  <a:schemeClr val="accent5"/>
                </a:solidFill>
                <a:latin typeface="+mj-lt"/>
              </a:rPr>
              <a:t>Other</a:t>
            </a:r>
            <a:r>
              <a:rPr lang="en-US" dirty="0"/>
              <a:t> </a:t>
            </a:r>
            <a:r>
              <a:rPr lang="en-US" sz="3700" kern="0" cap="all" spc="400" dirty="0">
                <a:solidFill>
                  <a:schemeClr val="accent5"/>
                </a:solidFill>
                <a:latin typeface="+mj-lt"/>
              </a:rPr>
              <a:t>loops</a:t>
            </a:r>
            <a:endParaRPr lang="en-IN" sz="3700" kern="0" cap="all" spc="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3E6DF8F-9358-447E-3878-0745BB7AD94C}"/>
              </a:ext>
            </a:extLst>
          </p:cNvPr>
          <p:cNvSpPr>
            <a:spLocks noGrp="1" noChangeArrowheads="1"/>
          </p:cNvSpPr>
          <p:nvPr>
            <p:ph type="body" sz="quarter" idx="21"/>
          </p:nvPr>
        </p:nvSpPr>
        <p:spPr bwMode="auto">
          <a:xfrm>
            <a:off x="4689632" y="3828684"/>
            <a:ext cx="392096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while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loop runs as long as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specified condition is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. It’s typically used when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the number of iterations is not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known in advance.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9D242E-489E-96A6-C9FD-C366DBDE6271}"/>
              </a:ext>
            </a:extLst>
          </p:cNvPr>
          <p:cNvSpPr txBox="1"/>
          <p:nvPr/>
        </p:nvSpPr>
        <p:spPr>
          <a:xfrm>
            <a:off x="8871856" y="4119232"/>
            <a:ext cx="2405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Python offers tools and patterns that can mimic or supplement loop behavior in unique ways. </a:t>
            </a:r>
            <a:endParaRPr lang="en-IN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9751914-AB6A-1482-0908-05415031B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029" y="1328136"/>
            <a:ext cx="9503229" cy="4201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Newline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\n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- Moves the cursor to the next line.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\t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- Inserts a horizontal tab.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Backslash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\\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- Inserts a backslash character.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Single Quote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\'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- Inserts a single quote character.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Double Quote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\"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- Inserts a double quote character.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Carriage Return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\r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- Moves the cursor to the beginning of the line.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Backspace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\b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- Moves the cursor one position back (deletes the previous character).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Form Feed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\f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- Moves the cursor to the next page (not commonly used).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Octal 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\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ooo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- Represents a character with the specified octal value.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Hexadecimal 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\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xhh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- Represents a character with the specified hexadecimal value.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05EA8-53C4-57FB-4638-D98082B96DF8}"/>
              </a:ext>
            </a:extLst>
          </p:cNvPr>
          <p:cNvSpPr txBox="1"/>
          <p:nvPr/>
        </p:nvSpPr>
        <p:spPr>
          <a:xfrm>
            <a:off x="2209800" y="620486"/>
            <a:ext cx="9231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cap="all" spc="400" dirty="0">
                <a:ln w="19050">
                  <a:solidFill>
                    <a:schemeClr val="accent6"/>
                  </a:solidFill>
                </a:ln>
                <a:noFill/>
                <a:latin typeface="+mj-lt"/>
              </a:rPr>
              <a:t>Escape sequences characters</a:t>
            </a: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B4460716-6BD7-42C5-884B-FB370E07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in python</a:t>
            </a:r>
          </a:p>
        </p:txBody>
      </p:sp>
      <p:sp>
        <p:nvSpPr>
          <p:cNvPr id="169" name="Date Placeholder 168">
            <a:extLst>
              <a:ext uri="{FF2B5EF4-FFF2-40B4-BE49-F238E27FC236}">
                <a16:creationId xmlns:a16="http://schemas.microsoft.com/office/drawing/2014/main" id="{090944DC-CB4A-4DAE-A801-92946C74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70" name="Footer Placeholder 169">
            <a:extLst>
              <a:ext uri="{FF2B5EF4-FFF2-40B4-BE49-F238E27FC236}">
                <a16:creationId xmlns:a16="http://schemas.microsoft.com/office/drawing/2014/main" id="{23D83515-2C49-4811-A872-1DAD2FEA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55" name="Table 154">
            <a:extLst>
              <a:ext uri="{FF2B5EF4-FFF2-40B4-BE49-F238E27FC236}">
                <a16:creationId xmlns:a16="http://schemas.microsoft.com/office/drawing/2014/main" id="{9D609C9E-7022-D3B7-ED89-1D955500E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322469"/>
              </p:ext>
            </p:extLst>
          </p:nvPr>
        </p:nvGraphicFramePr>
        <p:xfrm>
          <a:off x="2451534" y="1906209"/>
          <a:ext cx="8128000" cy="30530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3754661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256313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35372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570484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4840284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                                         Keywords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5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True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88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assert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await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39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continue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elif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3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except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finally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global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7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lambda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2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nonlocal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raise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92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while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322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n-ea"/>
                <a:cs typeface="+mn-cs"/>
              </a:rPr>
              <a:t>Difference 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/>
              <a:t>mutable​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/>
              <a:t>immutable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8062A-82B1-0229-454D-3C06FBE1990D}"/>
              </a:ext>
            </a:extLst>
          </p:cNvPr>
          <p:cNvSpPr txBox="1"/>
          <p:nvPr/>
        </p:nvSpPr>
        <p:spPr>
          <a:xfrm>
            <a:off x="2811826" y="3054324"/>
            <a:ext cx="2923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Mutable</a:t>
            </a:r>
            <a:r>
              <a:rPr lang="en-US" dirty="0">
                <a:solidFill>
                  <a:schemeClr val="bg1"/>
                </a:solidFill>
              </a:rPr>
              <a:t> refers to objects whose contents or state can be changed after they are created. List, Dictionaries, Set.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A4543-C552-68B9-E200-29DAA54CAA35}"/>
              </a:ext>
            </a:extLst>
          </p:cNvPr>
          <p:cNvSpPr txBox="1"/>
          <p:nvPr/>
        </p:nvSpPr>
        <p:spPr>
          <a:xfrm>
            <a:off x="7378746" y="3037113"/>
            <a:ext cx="3537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Immutable</a:t>
            </a:r>
            <a:r>
              <a:rPr lang="en-US" dirty="0">
                <a:solidFill>
                  <a:schemeClr val="bg1"/>
                </a:solidFill>
              </a:rPr>
              <a:t> refers to objects whose state or contents cannot be changed after they are created. When you modify an immutable object, a new object is created instead of altering the original. String, Tuples, </a:t>
            </a:r>
            <a:r>
              <a:rPr lang="en-US" dirty="0" err="1">
                <a:solidFill>
                  <a:schemeClr val="bg1"/>
                </a:solidFill>
              </a:rPr>
              <a:t>Frozensets</a:t>
            </a:r>
            <a:r>
              <a:rPr lang="en-US" dirty="0">
                <a:solidFill>
                  <a:schemeClr val="bg1"/>
                </a:solidFill>
              </a:rPr>
              <a:t>, Bytes.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1497546"/>
            <a:ext cx="4771030" cy="365125"/>
          </a:xfrm>
        </p:spPr>
        <p:txBody>
          <a:bodyPr>
            <a:normAutofit/>
          </a:bodyPr>
          <a:lstStyle/>
          <a:p>
            <a:r>
              <a:rPr lang="en-IN" b="1" dirty="0"/>
              <a:t>Immediate Data Writing</a:t>
            </a:r>
            <a:r>
              <a:rPr lang="en-IN" dirty="0"/>
              <a:t>:</a:t>
            </a:r>
            <a:r>
              <a:rPr lang="en-ZA" dirty="0"/>
              <a:t>​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5" y="3031160"/>
            <a:ext cx="4771030" cy="365125"/>
          </a:xfrm>
        </p:spPr>
        <p:txBody>
          <a:bodyPr/>
          <a:lstStyle/>
          <a:p>
            <a:r>
              <a:rPr lang="en-IN" b="1" dirty="0"/>
              <a:t>Data Integrity</a:t>
            </a:r>
            <a:r>
              <a:rPr lang="en-IN" dirty="0"/>
              <a:t>:</a:t>
            </a:r>
            <a:r>
              <a:rPr lang="en-ZA" dirty="0"/>
              <a:t>​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5" y="4401522"/>
            <a:ext cx="4771030" cy="365125"/>
          </a:xfrm>
        </p:spPr>
        <p:txBody>
          <a:bodyPr/>
          <a:lstStyle/>
          <a:p>
            <a:r>
              <a:rPr lang="en-IN" b="1" dirty="0"/>
              <a:t>Real-time Output</a:t>
            </a:r>
            <a:r>
              <a:rPr lang="en-IN" dirty="0"/>
              <a:t>:</a:t>
            </a:r>
            <a:r>
              <a:rPr lang="en-ZA" dirty="0"/>
              <a:t>​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 flipV="1">
            <a:off x="979389" y="8483970"/>
            <a:ext cx="2338657" cy="4571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Minimalist design and easy to use ​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2E9FB-AE15-B7B1-8961-B60BA563AF5D}"/>
              </a:ext>
            </a:extLst>
          </p:cNvPr>
          <p:cNvSpPr txBox="1"/>
          <p:nvPr/>
        </p:nvSpPr>
        <p:spPr>
          <a:xfrm>
            <a:off x="2786743" y="478971"/>
            <a:ext cx="686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cap="all" spc="400" dirty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rPr>
              <a:t>Reasons of using flush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0B9310-45CE-C8A3-82B9-770EB086D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5" y="1902246"/>
            <a:ext cx="95797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When writing to a file or output stream, data may not be immediately written to disk or displayed on the screen. Instead, it is often buffered to optimize performance. Using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Unicode MS"/>
              </a:rPr>
              <a:t>flush()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 forces the data to be written out right away.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E24DEE58-4208-3AD1-F440-8B4B2767F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5" y="3155593"/>
            <a:ext cx="930761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In cases where a program might crash or be interrupted unexpectedly, calling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Unicode MS"/>
              </a:rPr>
              <a:t>flush()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 can help ensure that critical data is saved before the program terminates.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This is especially relevant in applications that write logs or critical updates to files. 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04CB0CA-400D-F25D-C408-86AFE5997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5" y="4510044"/>
            <a:ext cx="988967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In interactive applications or when outputting to a terminal, you may want the output to appear in real-time. Calling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 Unicode MS"/>
              </a:rPr>
              <a:t>flush()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 allows for immediate feedback.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For example, when printing progress messages or during long-running tasks, flushing ensures users see updates promptly. 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277</TotalTime>
  <Words>834</Words>
  <Application>Microsoft Office PowerPoint</Application>
  <PresentationFormat>Widescreen</PresentationFormat>
  <Paragraphs>154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Unicode MS</vt:lpstr>
      <vt:lpstr>Bierstadt</vt:lpstr>
      <vt:lpstr>Calibri</vt:lpstr>
      <vt:lpstr>Courier New</vt:lpstr>
      <vt:lpstr>Posterama</vt:lpstr>
      <vt:lpstr>Posterama Bold</vt:lpstr>
      <vt:lpstr>Office Theme</vt:lpstr>
      <vt:lpstr>PowerPoint Presentation</vt:lpstr>
      <vt:lpstr>Inner working of python</vt:lpstr>
      <vt:lpstr>PowerPoint Presentation</vt:lpstr>
      <vt:lpstr>PowerPoint Presentation</vt:lpstr>
      <vt:lpstr>Loops in python</vt:lpstr>
      <vt:lpstr>PowerPoint Presentation</vt:lpstr>
      <vt:lpstr>Keywords in python</vt:lpstr>
      <vt:lpstr>Difference </vt:lpstr>
      <vt:lpstr>PowerPoint Presentation</vt:lpstr>
      <vt:lpstr>difference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janhavi ganorkar</dc:creator>
  <cp:lastModifiedBy>janhavi ganorkar</cp:lastModifiedBy>
  <cp:revision>6</cp:revision>
  <dcterms:created xsi:type="dcterms:W3CDTF">2024-10-28T10:13:44Z</dcterms:created>
  <dcterms:modified xsi:type="dcterms:W3CDTF">2024-10-29T17:34:11Z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